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4"/>
  </p:notesMasterIdLst>
  <p:handoutMasterIdLst>
    <p:handoutMasterId r:id="rId15"/>
  </p:handoutMasterIdLst>
  <p:sldIdLst>
    <p:sldId id="256" r:id="rId5"/>
    <p:sldId id="277" r:id="rId6"/>
    <p:sldId id="258" r:id="rId7"/>
    <p:sldId id="293" r:id="rId8"/>
    <p:sldId id="294" r:id="rId9"/>
    <p:sldId id="290" r:id="rId10"/>
    <p:sldId id="264" r:id="rId11"/>
    <p:sldId id="295" r:id="rId12"/>
    <p:sldId id="29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2" autoAdjust="0"/>
    <p:restoredTop sz="68080" autoAdjust="0"/>
  </p:normalViewPr>
  <p:slideViewPr>
    <p:cSldViewPr snapToGrid="0">
      <p:cViewPr varScale="1">
        <p:scale>
          <a:sx n="56" d="100"/>
          <a:sy n="56" d="100"/>
        </p:scale>
        <p:origin x="402" y="72"/>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82" d="100"/>
          <a:sy n="82" d="100"/>
        </p:scale>
        <p:origin x="395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2/2/2025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2/2/2025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items that fall under ‘The Ask’ comes directly from the Week 3 assignment slide deck.  I thought it would help keep me from going down the rabbit hole if I included it in the slide deck</a:t>
            </a:r>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567604"/>
          </a:xfrm>
        </p:spPr>
        <p:txBody>
          <a:bodyPr/>
          <a:lstStyle/>
          <a:p>
            <a:r>
              <a:rPr lang="en-US" dirty="0"/>
              <a:t>The steps in the pipeline are:</a:t>
            </a:r>
          </a:p>
          <a:p>
            <a:pPr marL="228600" indent="-228600">
              <a:buAutoNum type="arabicParenR"/>
            </a:pPr>
            <a:r>
              <a:rPr lang="en-US" dirty="0"/>
              <a:t>Retrieve the data from CDI </a:t>
            </a:r>
          </a:p>
          <a:p>
            <a:pPr marL="685800" lvl="1" indent="-228600">
              <a:buAutoNum type="arabicParenR"/>
            </a:pPr>
            <a:r>
              <a:rPr lang="en-US" dirty="0"/>
              <a:t>This could possibly be done via </a:t>
            </a:r>
            <a:r>
              <a:rPr lang="en-US" dirty="0" err="1"/>
              <a:t>api</a:t>
            </a:r>
            <a:r>
              <a:rPr lang="en-US" dirty="0"/>
              <a:t> feed</a:t>
            </a:r>
          </a:p>
          <a:p>
            <a:pPr marL="228600" indent="-228600">
              <a:buAutoNum type="arabicParenR"/>
            </a:pPr>
            <a:r>
              <a:rPr lang="en-US" dirty="0"/>
              <a:t>Data initially stored n RAW schema before manipulations</a:t>
            </a:r>
          </a:p>
          <a:p>
            <a:pPr marL="685800" lvl="1" indent="-228600">
              <a:buAutoNum type="arabicParenR"/>
            </a:pPr>
            <a:r>
              <a:rPr lang="en-US" dirty="0"/>
              <a:t>This could be done via a DOS script that scans for a new file and imports automatically</a:t>
            </a:r>
          </a:p>
          <a:p>
            <a:pPr marL="228600" indent="-228600">
              <a:buAutoNum type="arabicParenR"/>
            </a:pPr>
            <a:r>
              <a:rPr lang="en-US" dirty="0"/>
              <a:t>Trigger stored proc or other process to mitigate null or missing values</a:t>
            </a:r>
          </a:p>
          <a:p>
            <a:pPr marL="685800" lvl="1" indent="-228600">
              <a:buAutoNum type="arabicParenR"/>
            </a:pPr>
            <a:r>
              <a:rPr lang="en-US" dirty="0"/>
              <a:t>In the effort keep data integrity, the stored proc/other processes could be triggered by the same script that scans for the csv from CDI.  This will ensure that there is fresh data to process</a:t>
            </a:r>
          </a:p>
          <a:p>
            <a:pPr marL="228600" indent="-228600">
              <a:buAutoNum type="arabicParenR"/>
            </a:pPr>
            <a:r>
              <a:rPr lang="en-US" dirty="0"/>
              <a:t>Trigger replication or stored proc to extract aggregate/feature fields</a:t>
            </a:r>
          </a:p>
          <a:p>
            <a:pPr marL="685800" lvl="1" indent="-228600">
              <a:buAutoNum type="arabicParenR"/>
            </a:pPr>
            <a:r>
              <a:rPr lang="en-US" dirty="0"/>
              <a:t>Replication would be a valid choice, as it can be set up to remove outdated data and add deltas</a:t>
            </a:r>
          </a:p>
          <a:p>
            <a:pPr marL="228600" indent="-228600">
              <a:buAutoNum type="arabicParenR"/>
            </a:pPr>
            <a:r>
              <a:rPr lang="en-US" dirty="0"/>
              <a:t>Send the processed data to a data warehouse separate from the RAW schema</a:t>
            </a:r>
          </a:p>
          <a:p>
            <a:pPr marL="685800" lvl="1" indent="-228600">
              <a:buAutoNum type="arabicParenR"/>
            </a:pPr>
            <a:r>
              <a:rPr lang="en-US" dirty="0"/>
              <a:t>The updated/manipulated data can be sent to a schema that will be used for extraction by python</a:t>
            </a:r>
          </a:p>
          <a:p>
            <a:pPr marL="228600" indent="-228600">
              <a:buAutoNum type="arabicParenR"/>
            </a:pPr>
            <a:r>
              <a:rPr lang="en-US" dirty="0"/>
              <a:t>Extract the data (most likely using python) and store on C drive as csv</a:t>
            </a:r>
          </a:p>
          <a:p>
            <a:pPr marL="685800" lvl="1" indent="-228600">
              <a:buAutoNum type="arabicParenR"/>
            </a:pPr>
            <a:r>
              <a:rPr lang="en-US" dirty="0"/>
              <a:t>Once all manipulation and movement has completed, the python script can extract from the </a:t>
            </a:r>
            <a:r>
              <a:rPr lang="en-US" dirty="0" err="1"/>
              <a:t>db</a:t>
            </a:r>
            <a:r>
              <a:rPr lang="en-US" dirty="0"/>
              <a:t> and store as csv once final manipulations are done.  Storing the extracted data allows for historical data to be used in training.</a:t>
            </a:r>
          </a:p>
          <a:p>
            <a:pPr marL="228600" indent="-228600">
              <a:buAutoNum type="arabicParenR"/>
            </a:pPr>
            <a:r>
              <a:rPr lang="en-US" dirty="0"/>
              <a:t>Set up ML</a:t>
            </a:r>
          </a:p>
          <a:p>
            <a:pPr marL="228600" indent="-228600">
              <a:buAutoNum type="arabicParenR"/>
            </a:pPr>
            <a:r>
              <a:rPr lang="en-US" dirty="0"/>
              <a:t>Repeat process on a cadence chosen based on need</a:t>
            </a:r>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4293748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doesn’t change often enough for the pipeline to be streaming.  Once a month  near the refresh date(s) for the different categories should be more than adequate.  I say near because inevitably, there will be a time when the refresh date falls on a holiday or weekend or maintenance day.  </a:t>
            </a:r>
          </a:p>
          <a:p>
            <a:endParaRPr lang="en-US" dirty="0"/>
          </a:p>
          <a:p>
            <a:r>
              <a:rPr lang="en-US" dirty="0"/>
              <a:t>The ideal process would be to create an automated ‘fetch’ script that would download the complete dataset and leave it in an accessible folder for use.  </a:t>
            </a:r>
          </a:p>
          <a:p>
            <a:endParaRPr lang="en-US" dirty="0"/>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3871677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mitigate the null issue, the python notebook was set up to set </a:t>
            </a:r>
            <a:r>
              <a:rPr lang="en-US" dirty="0" err="1"/>
              <a:t>NaN</a:t>
            </a:r>
            <a:r>
              <a:rPr lang="en-US" dirty="0"/>
              <a:t> in the </a:t>
            </a:r>
            <a:r>
              <a:rPr lang="en-US" dirty="0" err="1"/>
              <a:t>DataValue</a:t>
            </a:r>
            <a:r>
              <a:rPr lang="en-US" dirty="0"/>
              <a:t> feature to 0 and None in the Footnote feature to the actual text ‘None’.  This eliminates the possibility of those features being discarded during processing.</a:t>
            </a:r>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9F973-1182-DB00-001A-5370F4B28B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25655D-3A2A-5FE5-BFA9-C031121E9E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1F4D63-81F4-96EA-8343-D2764E565D2A}"/>
              </a:ext>
            </a:extLst>
          </p:cNvPr>
          <p:cNvSpPr>
            <a:spLocks noGrp="1"/>
          </p:cNvSpPr>
          <p:nvPr>
            <p:ph type="body" idx="1"/>
          </p:nvPr>
        </p:nvSpPr>
        <p:spPr/>
        <p:txBody>
          <a:bodyPr/>
          <a:lstStyle/>
          <a:p>
            <a:r>
              <a:rPr lang="en-US" dirty="0"/>
              <a:t>In some ways, I feel like this part of the process needs some kind of human intervention.  Simply because you can only code for so much—if this, then this, then this, etc. so on and so forth.  Putting eyes on it allows the data person to assess if the values look like they should (sanity check).  And yes, I get that if it’s a new data person, they won’t know.  </a:t>
            </a:r>
          </a:p>
        </p:txBody>
      </p:sp>
      <p:sp>
        <p:nvSpPr>
          <p:cNvPr id="4" name="Slide Number Placeholder 3">
            <a:extLst>
              <a:ext uri="{FF2B5EF4-FFF2-40B4-BE49-F238E27FC236}">
                <a16:creationId xmlns:a16="http://schemas.microsoft.com/office/drawing/2014/main" id="{A7601211-1FF3-3082-BCBA-EF266EA8D544}"/>
              </a:ext>
            </a:extLst>
          </p:cNvPr>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839177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Yup table is there and the data </a:t>
            </a:r>
            <a:r>
              <a:rPr lang="en-US"/>
              <a:t>is showing up.</a:t>
            </a:r>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5418611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MSDS 610</a:t>
            </a:r>
            <a:br>
              <a:rPr lang="en-US" dirty="0"/>
            </a:br>
            <a:r>
              <a:rPr lang="en-US" sz="1600" dirty="0"/>
              <a:t>Week 3 slide deck</a:t>
            </a:r>
            <a:br>
              <a:rPr lang="en-US" dirty="0"/>
            </a:br>
            <a:r>
              <a:rPr lang="en-US" sz="2000" dirty="0"/>
              <a:t>Jennifer Steiner</a:t>
            </a:r>
          </a:p>
        </p:txBody>
      </p:sp>
    </p:spTree>
    <p:extLst>
      <p:ext uri="{BB962C8B-B14F-4D97-AF65-F5344CB8AC3E}">
        <p14:creationId xmlns:p14="http://schemas.microsoft.com/office/powerpoint/2010/main" val="1642425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2"/>
            <a:ext cx="6343650" cy="885772"/>
          </a:xfrm>
        </p:spPr>
        <p:txBody>
          <a:bodyPr>
            <a:normAutofit/>
          </a:bodyPr>
          <a:lstStyle/>
          <a:p>
            <a:r>
              <a:rPr lang="en-ZA" dirty="0"/>
              <a:t>The ask</a:t>
            </a:r>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1553227"/>
            <a:ext cx="6338887" cy="5168248"/>
          </a:xfrm>
        </p:spPr>
        <p:txBody>
          <a:bodyPr>
            <a:noAutofit/>
          </a:bodyPr>
          <a:lstStyle/>
          <a:p>
            <a:pPr>
              <a:buFont typeface="+mj-lt"/>
              <a:buAutoNum type="arabicPeriod"/>
            </a:pPr>
            <a:r>
              <a:rPr lang="en-US" sz="1800" dirty="0">
                <a:latin typeface="Aparajita" panose="02020603050405020304" pitchFamily="18" charset="0"/>
                <a:cs typeface="Aparajita" panose="02020603050405020304" pitchFamily="18" charset="0"/>
              </a:rPr>
              <a:t> Diagram the Pipeline:</a:t>
            </a:r>
          </a:p>
          <a:p>
            <a:pPr marL="800100" lvl="1" indent="-342900">
              <a:buFont typeface="Wingdings" pitchFamily="2" charset="2"/>
              <a:buChar char="§"/>
            </a:pPr>
            <a:r>
              <a:rPr lang="en-US" dirty="0">
                <a:latin typeface="Aparajita" panose="02020603050405020304" pitchFamily="18" charset="0"/>
                <a:cs typeface="Aparajita" panose="02020603050405020304" pitchFamily="18" charset="0"/>
              </a:rPr>
              <a:t>Create a diagram showing the steps of your data pipeline. Include:</a:t>
            </a:r>
          </a:p>
          <a:p>
            <a:pPr marL="1257300" lvl="2" indent="-342900">
              <a:buFont typeface="Arial" panose="020B0604020202020204" pitchFamily="34" charset="0"/>
              <a:buChar char="•"/>
            </a:pPr>
            <a:r>
              <a:rPr lang="en-US" dirty="0">
                <a:latin typeface="Aparajita" panose="02020603050405020304" pitchFamily="18" charset="0"/>
                <a:cs typeface="Aparajita" panose="02020603050405020304" pitchFamily="18" charset="0"/>
              </a:rPr>
              <a:t>Data extraction from the relational database.</a:t>
            </a:r>
          </a:p>
          <a:p>
            <a:pPr marL="1257300" lvl="2" indent="-342900">
              <a:buFont typeface="Arial" panose="020B0604020202020204" pitchFamily="34" charset="0"/>
              <a:buChar char="•"/>
            </a:pPr>
            <a:r>
              <a:rPr lang="en-US" dirty="0">
                <a:latin typeface="Aparajita" panose="02020603050405020304" pitchFamily="18" charset="0"/>
                <a:cs typeface="Aparajita" panose="02020603050405020304" pitchFamily="18" charset="0"/>
              </a:rPr>
              <a:t>Transformations applied (e.g., cleaning, normalization, feature engineering).</a:t>
            </a:r>
          </a:p>
          <a:p>
            <a:pPr marL="1257300" lvl="2" indent="-342900">
              <a:buFont typeface="Arial" panose="020B0604020202020204" pitchFamily="34" charset="0"/>
              <a:buChar char="•"/>
            </a:pPr>
            <a:r>
              <a:rPr lang="en-US" dirty="0">
                <a:latin typeface="Aparajita" panose="02020603050405020304" pitchFamily="18" charset="0"/>
                <a:cs typeface="Aparajita" panose="02020603050405020304" pitchFamily="18" charset="0"/>
              </a:rPr>
              <a:t>Final storage format (e.g., Parquet files, feature store, or another DB table).</a:t>
            </a:r>
          </a:p>
          <a:p>
            <a:pPr>
              <a:buFont typeface="+mj-lt"/>
              <a:buAutoNum type="arabicPeriod"/>
            </a:pPr>
            <a:r>
              <a:rPr lang="en-US" sz="1800" dirty="0">
                <a:latin typeface="Aparajita" panose="02020603050405020304" pitchFamily="18" charset="0"/>
                <a:cs typeface="Aparajita" panose="02020603050405020304" pitchFamily="18" charset="0"/>
              </a:rPr>
              <a:t>  Pipeline Type:</a:t>
            </a:r>
          </a:p>
          <a:p>
            <a:pPr marL="800100" lvl="1" indent="-342900">
              <a:buFont typeface="Wingdings" pitchFamily="2" charset="2"/>
              <a:buChar char="§"/>
            </a:pPr>
            <a:r>
              <a:rPr lang="en-US" dirty="0">
                <a:latin typeface="Aparajita" panose="02020603050405020304" pitchFamily="18" charset="0"/>
                <a:cs typeface="Aparajita" panose="02020603050405020304" pitchFamily="18" charset="0"/>
              </a:rPr>
              <a:t>Decide whether your pipeline will be batch, streaming, or a combination.</a:t>
            </a:r>
          </a:p>
          <a:p>
            <a:pPr marL="800100" lvl="1" indent="-342900">
              <a:buFont typeface="Wingdings" pitchFamily="2" charset="2"/>
              <a:buChar char="§"/>
            </a:pPr>
            <a:r>
              <a:rPr lang="en-US" dirty="0">
                <a:latin typeface="Aparajita" panose="02020603050405020304" pitchFamily="18" charset="0"/>
                <a:cs typeface="Aparajita" panose="02020603050405020304" pitchFamily="18" charset="0"/>
              </a:rPr>
              <a:t>Justify your choice based on the use case.</a:t>
            </a:r>
          </a:p>
          <a:p>
            <a:pPr>
              <a:buFont typeface="+mj-lt"/>
              <a:buAutoNum type="arabicPeriod"/>
            </a:pPr>
            <a:r>
              <a:rPr lang="en-US" sz="1800" dirty="0">
                <a:latin typeface="Aparajita" panose="02020603050405020304" pitchFamily="18" charset="0"/>
                <a:cs typeface="Aparajita" panose="02020603050405020304" pitchFamily="18" charset="0"/>
              </a:rPr>
              <a:t>  Data Format:</a:t>
            </a:r>
          </a:p>
          <a:p>
            <a:pPr marL="800100" lvl="1" indent="-342900">
              <a:buFont typeface="Wingdings" pitchFamily="2" charset="2"/>
              <a:buChar char="§"/>
            </a:pPr>
            <a:r>
              <a:rPr lang="en-US" dirty="0">
                <a:latin typeface="Aparajita" panose="02020603050405020304" pitchFamily="18" charset="0"/>
                <a:cs typeface="Aparajita" panose="02020603050405020304" pitchFamily="18" charset="0"/>
              </a:rPr>
              <a:t>Choose a format for storing the processed data (e.g., JSON, CSV, Parquet) and explain why you chose it.</a:t>
            </a:r>
          </a:p>
          <a:p>
            <a:endParaRPr lang="en-US" sz="1800" dirty="0"/>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ormAutofit/>
          </a:bodyPr>
          <a:lstStyle/>
          <a:p>
            <a:r>
              <a:rPr lang="en-US" dirty="0"/>
              <a:t>The Pipeline</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E4E0B6-9FA5-971D-62FA-46FAF86A7324}"/>
              </a:ext>
            </a:extLst>
          </p:cNvPr>
          <p:cNvSpPr/>
          <p:nvPr/>
        </p:nvSpPr>
        <p:spPr>
          <a:xfrm>
            <a:off x="110475" y="1903956"/>
            <a:ext cx="1066971" cy="9394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CDI dataset</a:t>
            </a:r>
          </a:p>
        </p:txBody>
      </p:sp>
      <p:sp>
        <p:nvSpPr>
          <p:cNvPr id="8" name="Rectangle: Rounded Corners 7">
            <a:extLst>
              <a:ext uri="{FF2B5EF4-FFF2-40B4-BE49-F238E27FC236}">
                <a16:creationId xmlns:a16="http://schemas.microsoft.com/office/drawing/2014/main" id="{A117374E-BF11-A2CF-4AEB-8E4B1422AEBA}"/>
              </a:ext>
            </a:extLst>
          </p:cNvPr>
          <p:cNvSpPr/>
          <p:nvPr/>
        </p:nvSpPr>
        <p:spPr>
          <a:xfrm>
            <a:off x="1665962" y="1903956"/>
            <a:ext cx="1866378" cy="9394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import to RAW</a:t>
            </a:r>
          </a:p>
        </p:txBody>
      </p:sp>
      <p:cxnSp>
        <p:nvCxnSpPr>
          <p:cNvPr id="10" name="Straight Arrow Connector 9">
            <a:extLst>
              <a:ext uri="{FF2B5EF4-FFF2-40B4-BE49-F238E27FC236}">
                <a16:creationId xmlns:a16="http://schemas.microsoft.com/office/drawing/2014/main" id="{BCE96B84-E224-FE72-B4D7-36B8B04E85D3}"/>
              </a:ext>
            </a:extLst>
          </p:cNvPr>
          <p:cNvCxnSpPr>
            <a:stCxn id="7" idx="3"/>
            <a:endCxn id="8" idx="1"/>
          </p:cNvCxnSpPr>
          <p:nvPr/>
        </p:nvCxnSpPr>
        <p:spPr>
          <a:xfrm>
            <a:off x="1177446" y="2373682"/>
            <a:ext cx="4885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422C9FD9-7DE6-BCE2-F712-D8BD93FF86BB}"/>
              </a:ext>
            </a:extLst>
          </p:cNvPr>
          <p:cNvCxnSpPr/>
          <p:nvPr/>
        </p:nvCxnSpPr>
        <p:spPr>
          <a:xfrm rot="5400000" flipH="1" flipV="1">
            <a:off x="3228584" y="1681620"/>
            <a:ext cx="995819" cy="3883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21D567E-43DA-F4E7-B71F-3AF91F7A7F02}"/>
              </a:ext>
            </a:extLst>
          </p:cNvPr>
          <p:cNvSpPr/>
          <p:nvPr/>
        </p:nvSpPr>
        <p:spPr>
          <a:xfrm>
            <a:off x="3532340" y="601249"/>
            <a:ext cx="2217107" cy="7766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Confirm data exists in RAW </a:t>
            </a:r>
          </a:p>
        </p:txBody>
      </p:sp>
      <p:sp>
        <p:nvSpPr>
          <p:cNvPr id="14" name="Rectangle: Rounded Corners 13">
            <a:extLst>
              <a:ext uri="{FF2B5EF4-FFF2-40B4-BE49-F238E27FC236}">
                <a16:creationId xmlns:a16="http://schemas.microsoft.com/office/drawing/2014/main" id="{82463527-A5BA-CBE6-614F-58D217A88F07}"/>
              </a:ext>
            </a:extLst>
          </p:cNvPr>
          <p:cNvSpPr/>
          <p:nvPr/>
        </p:nvSpPr>
        <p:spPr>
          <a:xfrm>
            <a:off x="3920647" y="2129425"/>
            <a:ext cx="1979766" cy="12995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Check for </a:t>
            </a:r>
            <a:r>
              <a:rPr lang="en-US" dirty="0" err="1"/>
              <a:t>NaN’s</a:t>
            </a:r>
            <a:r>
              <a:rPr lang="en-US" dirty="0"/>
              <a:t> (nulls) and ‘mitigate’ at </a:t>
            </a:r>
            <a:r>
              <a:rPr lang="en-US" dirty="0" err="1"/>
              <a:t>db</a:t>
            </a:r>
            <a:r>
              <a:rPr lang="en-US" dirty="0"/>
              <a:t> level</a:t>
            </a:r>
          </a:p>
        </p:txBody>
      </p:sp>
      <p:cxnSp>
        <p:nvCxnSpPr>
          <p:cNvPr id="16" name="Straight Arrow Connector 15">
            <a:extLst>
              <a:ext uri="{FF2B5EF4-FFF2-40B4-BE49-F238E27FC236}">
                <a16:creationId xmlns:a16="http://schemas.microsoft.com/office/drawing/2014/main" id="{364F6348-880B-5A6A-C2B8-CF869158489D}"/>
              </a:ext>
            </a:extLst>
          </p:cNvPr>
          <p:cNvCxnSpPr/>
          <p:nvPr/>
        </p:nvCxnSpPr>
        <p:spPr>
          <a:xfrm>
            <a:off x="4496844" y="1377864"/>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B30D53F-BD5A-ED66-06C1-53F7ADA0682F}"/>
              </a:ext>
            </a:extLst>
          </p:cNvPr>
          <p:cNvCxnSpPr/>
          <p:nvPr/>
        </p:nvCxnSpPr>
        <p:spPr>
          <a:xfrm>
            <a:off x="4597052" y="1377864"/>
            <a:ext cx="0" cy="626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B776732E-FC17-0997-1F08-CA25AF5379F2}"/>
              </a:ext>
            </a:extLst>
          </p:cNvPr>
          <p:cNvSpPr/>
          <p:nvPr/>
        </p:nvSpPr>
        <p:spPr>
          <a:xfrm>
            <a:off x="3920647" y="4070959"/>
            <a:ext cx="1979766" cy="14091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Set up aggregate values, feature fields</a:t>
            </a:r>
          </a:p>
        </p:txBody>
      </p:sp>
      <p:cxnSp>
        <p:nvCxnSpPr>
          <p:cNvPr id="21" name="Straight Arrow Connector 20">
            <a:extLst>
              <a:ext uri="{FF2B5EF4-FFF2-40B4-BE49-F238E27FC236}">
                <a16:creationId xmlns:a16="http://schemas.microsoft.com/office/drawing/2014/main" id="{67BEAD1A-A594-1932-73D8-0D335F82CC42}"/>
              </a:ext>
            </a:extLst>
          </p:cNvPr>
          <p:cNvCxnSpPr/>
          <p:nvPr/>
        </p:nvCxnSpPr>
        <p:spPr>
          <a:xfrm>
            <a:off x="4922729" y="3429000"/>
            <a:ext cx="0" cy="516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Flowchart: Magnetic Disk 25">
            <a:extLst>
              <a:ext uri="{FF2B5EF4-FFF2-40B4-BE49-F238E27FC236}">
                <a16:creationId xmlns:a16="http://schemas.microsoft.com/office/drawing/2014/main" id="{439682B6-9E71-3D62-DD3C-1E717FCBE202}"/>
              </a:ext>
            </a:extLst>
          </p:cNvPr>
          <p:cNvSpPr/>
          <p:nvPr/>
        </p:nvSpPr>
        <p:spPr>
          <a:xfrm>
            <a:off x="6926893" y="1377864"/>
            <a:ext cx="1344453" cy="269309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Send processed data to warehouse</a:t>
            </a:r>
          </a:p>
        </p:txBody>
      </p:sp>
      <p:cxnSp>
        <p:nvCxnSpPr>
          <p:cNvPr id="30" name="Connector: Elbow 29">
            <a:extLst>
              <a:ext uri="{FF2B5EF4-FFF2-40B4-BE49-F238E27FC236}">
                <a16:creationId xmlns:a16="http://schemas.microsoft.com/office/drawing/2014/main" id="{E6C12C69-24FB-27EA-9AEF-9AF98E49063C}"/>
              </a:ext>
            </a:extLst>
          </p:cNvPr>
          <p:cNvCxnSpPr>
            <a:cxnSpLocks/>
            <a:endCxn id="26" idx="2"/>
          </p:cNvCxnSpPr>
          <p:nvPr/>
        </p:nvCxnSpPr>
        <p:spPr>
          <a:xfrm rot="5400000" flipH="1" flipV="1">
            <a:off x="5411570" y="3213253"/>
            <a:ext cx="2004164" cy="10264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A8FBCE34-BFD0-340E-71BB-D4C872B847C4}"/>
              </a:ext>
            </a:extLst>
          </p:cNvPr>
          <p:cNvSpPr/>
          <p:nvPr/>
        </p:nvSpPr>
        <p:spPr>
          <a:xfrm>
            <a:off x="9169052" y="1277655"/>
            <a:ext cx="2217107" cy="9394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extracted/used as csv</a:t>
            </a:r>
          </a:p>
        </p:txBody>
      </p:sp>
      <p:sp>
        <p:nvSpPr>
          <p:cNvPr id="33" name="Rectangle: Rounded Corners 32">
            <a:extLst>
              <a:ext uri="{FF2B5EF4-FFF2-40B4-BE49-F238E27FC236}">
                <a16:creationId xmlns:a16="http://schemas.microsoft.com/office/drawing/2014/main" id="{758670BE-C252-D4D1-63CF-D6ED4B464FC2}"/>
              </a:ext>
            </a:extLst>
          </p:cNvPr>
          <p:cNvSpPr/>
          <p:nvPr/>
        </p:nvSpPr>
        <p:spPr>
          <a:xfrm>
            <a:off x="9369468" y="2843408"/>
            <a:ext cx="1908124" cy="9394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python to set up ML</a:t>
            </a:r>
          </a:p>
        </p:txBody>
      </p:sp>
      <p:sp>
        <p:nvSpPr>
          <p:cNvPr id="34" name="Rectangle: Rounded Corners 33">
            <a:extLst>
              <a:ext uri="{FF2B5EF4-FFF2-40B4-BE49-F238E27FC236}">
                <a16:creationId xmlns:a16="http://schemas.microsoft.com/office/drawing/2014/main" id="{3BCE8D49-BD77-6BE9-E8C0-1F1D6DBB2FD4}"/>
              </a:ext>
            </a:extLst>
          </p:cNvPr>
          <p:cNvSpPr/>
          <p:nvPr/>
        </p:nvSpPr>
        <p:spPr>
          <a:xfrm>
            <a:off x="9369468" y="4484318"/>
            <a:ext cx="1979766" cy="10960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Repeat</a:t>
            </a:r>
          </a:p>
        </p:txBody>
      </p:sp>
      <p:cxnSp>
        <p:nvCxnSpPr>
          <p:cNvPr id="36" name="Connector: Elbow 35">
            <a:extLst>
              <a:ext uri="{FF2B5EF4-FFF2-40B4-BE49-F238E27FC236}">
                <a16:creationId xmlns:a16="http://schemas.microsoft.com/office/drawing/2014/main" id="{0BFF477E-4698-6354-52EE-81E545909E18}"/>
              </a:ext>
            </a:extLst>
          </p:cNvPr>
          <p:cNvCxnSpPr>
            <a:cxnSpLocks/>
          </p:cNvCxnSpPr>
          <p:nvPr/>
        </p:nvCxnSpPr>
        <p:spPr>
          <a:xfrm flipV="1">
            <a:off x="8079939" y="1903956"/>
            <a:ext cx="1240079" cy="8016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44897E4-7B96-3420-C79D-6E05DFC97808}"/>
              </a:ext>
            </a:extLst>
          </p:cNvPr>
          <p:cNvCxnSpPr>
            <a:stCxn id="32" idx="2"/>
          </p:cNvCxnSpPr>
          <p:nvPr/>
        </p:nvCxnSpPr>
        <p:spPr>
          <a:xfrm flipH="1">
            <a:off x="10277605" y="2217107"/>
            <a:ext cx="1" cy="507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6B91BF3-46B2-0DC1-C661-A6649A568DC8}"/>
              </a:ext>
            </a:extLst>
          </p:cNvPr>
          <p:cNvCxnSpPr>
            <a:endCxn id="34" idx="0"/>
          </p:cNvCxnSpPr>
          <p:nvPr/>
        </p:nvCxnSpPr>
        <p:spPr>
          <a:xfrm>
            <a:off x="10359351" y="3945699"/>
            <a:ext cx="0" cy="538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344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5ECC-71DF-ED7B-919E-B8C13D247F64}"/>
              </a:ext>
            </a:extLst>
          </p:cNvPr>
          <p:cNvSpPr>
            <a:spLocks noGrp="1"/>
          </p:cNvSpPr>
          <p:nvPr>
            <p:ph type="ctrTitle"/>
          </p:nvPr>
        </p:nvSpPr>
        <p:spPr>
          <a:xfrm>
            <a:off x="1933303" y="544286"/>
            <a:ext cx="9495159" cy="957944"/>
          </a:xfrm>
        </p:spPr>
        <p:txBody>
          <a:bodyPr/>
          <a:lstStyle/>
          <a:p>
            <a:r>
              <a:rPr lang="en-US" dirty="0"/>
              <a:t>Pipeline type and storage </a:t>
            </a:r>
          </a:p>
        </p:txBody>
      </p:sp>
      <p:sp>
        <p:nvSpPr>
          <p:cNvPr id="3" name="Subtitle 2">
            <a:extLst>
              <a:ext uri="{FF2B5EF4-FFF2-40B4-BE49-F238E27FC236}">
                <a16:creationId xmlns:a16="http://schemas.microsoft.com/office/drawing/2014/main" id="{3EC171C0-6D3E-BFE5-0866-E5B1455C68D4}"/>
              </a:ext>
            </a:extLst>
          </p:cNvPr>
          <p:cNvSpPr>
            <a:spLocks noGrp="1"/>
          </p:cNvSpPr>
          <p:nvPr>
            <p:ph type="subTitle" idx="1"/>
          </p:nvPr>
        </p:nvSpPr>
        <p:spPr>
          <a:xfrm>
            <a:off x="3827416" y="1502231"/>
            <a:ext cx="7597141" cy="3951512"/>
          </a:xfrm>
        </p:spPr>
        <p:txBody>
          <a:bodyPr/>
          <a:lstStyle/>
          <a:p>
            <a:r>
              <a:rPr lang="en-US" dirty="0"/>
              <a:t>The CDI data pipeline would work best as a batch processed data set.  The base data source is only updated once a month for most data sources.  Some of the data sources only update once a year.  It makes little sense to use resources to process the data more frequently than once a month.  Storage of the final product  would be most workable in csv.  This will make the results more portable and easier to use.</a:t>
            </a:r>
          </a:p>
        </p:txBody>
      </p:sp>
    </p:spTree>
    <p:extLst>
      <p:ext uri="{BB962C8B-B14F-4D97-AF65-F5344CB8AC3E}">
        <p14:creationId xmlns:p14="http://schemas.microsoft.com/office/powerpoint/2010/main" val="2465465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6594768" cy="3445329"/>
          </a:xfrm>
        </p:spPr>
        <p:txBody>
          <a:bodyPr>
            <a:normAutofit/>
          </a:bodyPr>
          <a:lstStyle/>
          <a:p>
            <a:r>
              <a:rPr lang="en-US" dirty="0"/>
              <a:t>Data quality and data drift</a:t>
            </a:r>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365760"/>
            <a:ext cx="6589150" cy="1345474"/>
          </a:xfrm>
        </p:spPr>
        <p:txBody>
          <a:bodyPr>
            <a:normAutofit/>
          </a:bodyPr>
          <a:lstStyle/>
          <a:p>
            <a:r>
              <a:rPr lang="en-US" dirty="0"/>
              <a:t>Potential Data Quality issues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0" y="1541417"/>
            <a:ext cx="6597650" cy="4813346"/>
          </a:xfrm>
        </p:spPr>
        <p:txBody>
          <a:bodyPr vert="horz" lIns="91440" tIns="45720" rIns="91440" bIns="45720" rtlCol="0" anchor="t">
            <a:normAutofit/>
          </a:bodyPr>
          <a:lstStyle/>
          <a:p>
            <a:pPr marL="285750" indent="-285750">
              <a:buFont typeface="Wingdings" panose="05000000000000000000" pitchFamily="2" charset="2"/>
              <a:buChar char="v"/>
            </a:pPr>
            <a:r>
              <a:rPr lang="en-US" dirty="0"/>
              <a:t>Several fields have null/</a:t>
            </a:r>
            <a:r>
              <a:rPr lang="en-US" dirty="0" err="1"/>
              <a:t>NaN</a:t>
            </a:r>
            <a:r>
              <a:rPr lang="en-US" dirty="0"/>
              <a:t> values.</a:t>
            </a:r>
          </a:p>
          <a:p>
            <a:pPr marL="742950" lvl="1" indent="-285750">
              <a:lnSpc>
                <a:spcPct val="100000"/>
              </a:lnSpc>
              <a:buFont typeface="Wingdings" panose="05000000000000000000" pitchFamily="2" charset="2"/>
              <a:buChar char="v"/>
            </a:pPr>
            <a:r>
              <a:rPr lang="en-US" sz="1200" dirty="0"/>
              <a:t>Null/</a:t>
            </a:r>
            <a:r>
              <a:rPr lang="en-US" sz="1200" dirty="0" err="1"/>
              <a:t>NaN</a:t>
            </a:r>
            <a:r>
              <a:rPr lang="en-US" sz="1200" dirty="0"/>
              <a:t> can be mitigated pre extract </a:t>
            </a:r>
          </a:p>
          <a:p>
            <a:pPr marL="742950" lvl="1" indent="-285750">
              <a:lnSpc>
                <a:spcPct val="100000"/>
              </a:lnSpc>
              <a:buFont typeface="Wingdings" panose="05000000000000000000" pitchFamily="2" charset="2"/>
              <a:buChar char="v"/>
            </a:pPr>
            <a:r>
              <a:rPr lang="en-US" sz="1200" dirty="0"/>
              <a:t>Correct data values could be located and data updated</a:t>
            </a:r>
          </a:p>
          <a:p>
            <a:pPr marL="742950" lvl="1" indent="-285750">
              <a:lnSpc>
                <a:spcPct val="100000"/>
              </a:lnSpc>
              <a:buFont typeface="Wingdings" panose="05000000000000000000" pitchFamily="2" charset="2"/>
              <a:buChar char="v"/>
            </a:pPr>
            <a:r>
              <a:rPr lang="en-US" sz="1200" dirty="0"/>
              <a:t>What is not easily mitigated prior to extract can be inferred in python</a:t>
            </a:r>
          </a:p>
          <a:p>
            <a:pPr marL="285750" indent="-285750">
              <a:buFont typeface="Wingdings" panose="05000000000000000000" pitchFamily="2" charset="2"/>
              <a:buChar char="v"/>
            </a:pPr>
            <a:r>
              <a:rPr lang="en-US" dirty="0"/>
              <a:t>Questions and stratifications are correlated to the data source.  If for some reason, the fields are off, this will create issues in import, export and the meaning of the data.</a:t>
            </a:r>
          </a:p>
          <a:p>
            <a:pPr marL="742950" lvl="1" indent="-285750">
              <a:buFont typeface="Wingdings" panose="05000000000000000000" pitchFamily="2" charset="2"/>
              <a:buChar char="v"/>
            </a:pPr>
            <a:r>
              <a:rPr lang="en-US" sz="1200" dirty="0"/>
              <a:t>Processing script can be set up to include data checks and the data can be rejected if the data doesn’t meet the pre set criteria</a:t>
            </a:r>
          </a:p>
          <a:p>
            <a:pPr marL="285750" indent="-285750">
              <a:buFont typeface="Wingdings" panose="05000000000000000000" pitchFamily="2" charset="2"/>
              <a:buChar char="v"/>
            </a:pPr>
            <a:r>
              <a:rPr lang="en-US" dirty="0"/>
              <a:t>It is possible that two different data sources have ‘cross over’ in the various studies/focus areas.</a:t>
            </a:r>
          </a:p>
          <a:p>
            <a:pPr marL="742950" lvl="1" indent="-285750">
              <a:buFont typeface="Wingdings" panose="05000000000000000000" pitchFamily="2" charset="2"/>
              <a:buChar char="v"/>
            </a:pPr>
            <a:r>
              <a:rPr lang="en-US" sz="1200" dirty="0"/>
              <a:t>An aggregate field could be added to denote if the data record has more than 1 focus area</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40A40-6995-AF21-4440-AD93DFBEF8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7088E-83FE-E25E-AEA5-9B58372BDA48}"/>
              </a:ext>
            </a:extLst>
          </p:cNvPr>
          <p:cNvSpPr>
            <a:spLocks noGrp="1"/>
          </p:cNvSpPr>
          <p:nvPr>
            <p:ph type="title"/>
          </p:nvPr>
        </p:nvSpPr>
        <p:spPr>
          <a:xfrm>
            <a:off x="762001" y="365760"/>
            <a:ext cx="6589150" cy="1345474"/>
          </a:xfrm>
        </p:spPr>
        <p:txBody>
          <a:bodyPr>
            <a:normAutofit/>
          </a:bodyPr>
          <a:lstStyle/>
          <a:p>
            <a:r>
              <a:rPr lang="en-US" dirty="0"/>
              <a:t>Data Drift</a:t>
            </a:r>
          </a:p>
        </p:txBody>
      </p:sp>
      <p:sp>
        <p:nvSpPr>
          <p:cNvPr id="3" name="Content Placeholder 2">
            <a:extLst>
              <a:ext uri="{FF2B5EF4-FFF2-40B4-BE49-F238E27FC236}">
                <a16:creationId xmlns:a16="http://schemas.microsoft.com/office/drawing/2014/main" id="{BC394BD3-2929-A8F0-FDD2-7AFA107E9506}"/>
              </a:ext>
            </a:extLst>
          </p:cNvPr>
          <p:cNvSpPr>
            <a:spLocks noGrp="1"/>
          </p:cNvSpPr>
          <p:nvPr>
            <p:ph sz="half" idx="14"/>
          </p:nvPr>
        </p:nvSpPr>
        <p:spPr>
          <a:xfrm>
            <a:off x="762000" y="1541417"/>
            <a:ext cx="6597650" cy="4813346"/>
          </a:xfrm>
        </p:spPr>
        <p:txBody>
          <a:bodyPr vert="horz" lIns="91440" tIns="45720" rIns="91440" bIns="45720" rtlCol="0" anchor="t">
            <a:normAutofit/>
          </a:bodyPr>
          <a:lstStyle/>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This data set will likely drift due to additions and deletions of data sources, as well as the addition/update of the questions.  </a:t>
            </a:r>
          </a:p>
          <a:p>
            <a:pPr marL="285750" indent="-285750">
              <a:buFont typeface="Wingdings" panose="05000000000000000000" pitchFamily="2" charset="2"/>
              <a:buChar char="v"/>
            </a:pPr>
            <a:r>
              <a:rPr lang="en-US" dirty="0"/>
              <a:t>The drift can be detected by using the scripts that are set up for processing.  The script/job can include an email sent to the data person when something is flagged.</a:t>
            </a:r>
          </a:p>
          <a:p>
            <a:pPr marL="285750" indent="-285750">
              <a:buFont typeface="Wingdings" panose="05000000000000000000" pitchFamily="2" charset="2"/>
              <a:buChar char="v"/>
            </a:pPr>
            <a:r>
              <a:rPr lang="en-US" dirty="0"/>
              <a:t>A report can be set up that will notify the data person of anomalies in the data.</a:t>
            </a:r>
          </a:p>
        </p:txBody>
      </p:sp>
      <p:sp>
        <p:nvSpPr>
          <p:cNvPr id="6" name="Slide Number Placeholder 5">
            <a:extLst>
              <a:ext uri="{FF2B5EF4-FFF2-40B4-BE49-F238E27FC236}">
                <a16:creationId xmlns:a16="http://schemas.microsoft.com/office/drawing/2014/main" id="{9A49D217-DE30-34CB-A046-ACF001E04A2B}"/>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3269892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FACCC-35D5-9B19-6389-72D77ADB86AE}"/>
              </a:ext>
            </a:extLst>
          </p:cNvPr>
          <p:cNvSpPr>
            <a:spLocks noGrp="1"/>
          </p:cNvSpPr>
          <p:nvPr>
            <p:ph type="title"/>
          </p:nvPr>
        </p:nvSpPr>
        <p:spPr>
          <a:xfrm>
            <a:off x="762001" y="896112"/>
            <a:ext cx="6589150" cy="984939"/>
          </a:xfrm>
        </p:spPr>
        <p:txBody>
          <a:bodyPr/>
          <a:lstStyle/>
          <a:p>
            <a:r>
              <a:rPr lang="en-US" dirty="0"/>
              <a:t>screenshot</a:t>
            </a:r>
          </a:p>
        </p:txBody>
      </p:sp>
      <p:sp>
        <p:nvSpPr>
          <p:cNvPr id="3" name="Slide Number Placeholder 2">
            <a:extLst>
              <a:ext uri="{FF2B5EF4-FFF2-40B4-BE49-F238E27FC236}">
                <a16:creationId xmlns:a16="http://schemas.microsoft.com/office/drawing/2014/main" id="{7CC42D7A-81D3-F77F-F4A5-B67C2CB171D0}"/>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6" name="Content Placeholder 5">
            <a:extLst>
              <a:ext uri="{FF2B5EF4-FFF2-40B4-BE49-F238E27FC236}">
                <a16:creationId xmlns:a16="http://schemas.microsoft.com/office/drawing/2014/main" id="{45589BD1-25B0-B5DF-57A8-348B06ED8CF8}"/>
              </a:ext>
            </a:extLst>
          </p:cNvPr>
          <p:cNvPicPr>
            <a:picLocks noGrp="1" noChangeAspect="1"/>
          </p:cNvPicPr>
          <p:nvPr>
            <p:ph sz="half" idx="14"/>
          </p:nvPr>
        </p:nvPicPr>
        <p:blipFill>
          <a:blip r:embed="rId3"/>
          <a:stretch>
            <a:fillRect/>
          </a:stretch>
        </p:blipFill>
        <p:spPr>
          <a:xfrm>
            <a:off x="762000" y="2930772"/>
            <a:ext cx="6597650" cy="2314087"/>
          </a:xfrm>
        </p:spPr>
      </p:pic>
    </p:spTree>
    <p:extLst>
      <p:ext uri="{BB962C8B-B14F-4D97-AF65-F5344CB8AC3E}">
        <p14:creationId xmlns:p14="http://schemas.microsoft.com/office/powerpoint/2010/main" val="75387021"/>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{B3F860AA-3795-4421-BF23-EF4C19A1469A}tf33968143_win32</Template>
  <TotalTime>227</TotalTime>
  <Words>998</Words>
  <Application>Microsoft Office PowerPoint</Application>
  <PresentationFormat>Widescreen</PresentationFormat>
  <Paragraphs>76</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Aparajita</vt:lpstr>
      <vt:lpstr>Arial</vt:lpstr>
      <vt:lpstr>Avenir Next LT Pro</vt:lpstr>
      <vt:lpstr>Calibri</vt:lpstr>
      <vt:lpstr>Wingdings</vt:lpstr>
      <vt:lpstr>Custom</vt:lpstr>
      <vt:lpstr>MSDS 610 Week 3 slide deck Jennifer Steiner</vt:lpstr>
      <vt:lpstr>The ask</vt:lpstr>
      <vt:lpstr>The Pipeline</vt:lpstr>
      <vt:lpstr>PowerPoint Presentation</vt:lpstr>
      <vt:lpstr>Pipeline type and storage </vt:lpstr>
      <vt:lpstr>Data quality and data drift</vt:lpstr>
      <vt:lpstr>Potential Data Quality issues</vt:lpstr>
      <vt:lpstr>Data Drift</vt:lpstr>
      <vt:lpstr>screenshot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Steiner, Jenni L</dc:creator>
  <cp:lastModifiedBy>Steiner, Jenni L</cp:lastModifiedBy>
  <cp:revision>11</cp:revision>
  <dcterms:created xsi:type="dcterms:W3CDTF">2025-02-01T01:15:54Z</dcterms:created>
  <dcterms:modified xsi:type="dcterms:W3CDTF">2025-02-02T17:44:10Z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a6de1d5b-8b4b-4e4e-a8a1-d2976158103f_Enabled">
    <vt:lpwstr>true</vt:lpwstr>
  </property>
  <property fmtid="{D5CDD505-2E9C-101B-9397-08002B2CF9AE}" pid="4" name="MSIP_Label_a6de1d5b-8b4b-4e4e-a8a1-d2976158103f_SetDate">
    <vt:lpwstr>2025-02-01T01:16:56Z</vt:lpwstr>
  </property>
  <property fmtid="{D5CDD505-2E9C-101B-9397-08002B2CF9AE}" pid="5" name="MSIP_Label_a6de1d5b-8b4b-4e4e-a8a1-d2976158103f_Method">
    <vt:lpwstr>Standard</vt:lpwstr>
  </property>
  <property fmtid="{D5CDD505-2E9C-101B-9397-08002B2CF9AE}" pid="6" name="MSIP_Label_a6de1d5b-8b4b-4e4e-a8a1-d2976158103f_Name">
    <vt:lpwstr>defa4170-0d19-0005-0004-bc88714345d2</vt:lpwstr>
  </property>
  <property fmtid="{D5CDD505-2E9C-101B-9397-08002B2CF9AE}" pid="7" name="MSIP_Label_a6de1d5b-8b4b-4e4e-a8a1-d2976158103f_SiteId">
    <vt:lpwstr>ecd4c5d9-c2fe-4522-afd1-f0d20755d9d7</vt:lpwstr>
  </property>
  <property fmtid="{D5CDD505-2E9C-101B-9397-08002B2CF9AE}" pid="8" name="MSIP_Label_a6de1d5b-8b4b-4e4e-a8a1-d2976158103f_ActionId">
    <vt:lpwstr>bfb85cdc-253a-416e-a1fe-fbb87b14b929</vt:lpwstr>
  </property>
  <property fmtid="{D5CDD505-2E9C-101B-9397-08002B2CF9AE}" pid="9" name="MSIP_Label_a6de1d5b-8b4b-4e4e-a8a1-d2976158103f_ContentBits">
    <vt:lpwstr>0</vt:lpwstr>
  </property>
</Properties>
</file>